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22"/>
  </p:notesMasterIdLst>
  <p:sldIdLst>
    <p:sldId id="256" r:id="rId2"/>
    <p:sldId id="258" r:id="rId3"/>
    <p:sldId id="275" r:id="rId4"/>
    <p:sldId id="257" r:id="rId5"/>
    <p:sldId id="259" r:id="rId6"/>
    <p:sldId id="260" r:id="rId7"/>
    <p:sldId id="261" r:id="rId8"/>
    <p:sldId id="262" r:id="rId9"/>
    <p:sldId id="263" r:id="rId10"/>
    <p:sldId id="265" r:id="rId11"/>
    <p:sldId id="264" r:id="rId12"/>
    <p:sldId id="266" r:id="rId13"/>
    <p:sldId id="267" r:id="rId14"/>
    <p:sldId id="268" r:id="rId15"/>
    <p:sldId id="269" r:id="rId16"/>
    <p:sldId id="271" r:id="rId17"/>
    <p:sldId id="270" r:id="rId18"/>
    <p:sldId id="272" r:id="rId19"/>
    <p:sldId id="273" r:id="rId20"/>
    <p:sldId id="274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49" d="100"/>
          <a:sy n="49" d="100"/>
        </p:scale>
        <p:origin x="-1986" y="-5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168"/>
    </p:cViewPr>
  </p:sorterViewPr>
  <p:notesViewPr>
    <p:cSldViewPr>
      <p:cViewPr varScale="1">
        <p:scale>
          <a:sx n="34" d="100"/>
          <a:sy n="34" d="100"/>
        </p:scale>
        <p:origin x="-223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61B172-97C8-42E3-92F3-B0CBECB206E3}" type="datetimeFigureOut">
              <a:rPr lang="ru-RU" smtClean="0"/>
              <a:t>12.05.2011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B6FA84-D10D-4916-BA0C-6695C39517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6094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6FA84-D10D-4916-BA0C-6695C395177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362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12.05.2011</a:t>
            </a:fld>
            <a:endParaRPr lang="ru-RU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4000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12.05.2011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4000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12.05.2011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4000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12.05.2011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4000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12.05.2011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4000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12.05.2011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4000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12.05.2011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4000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12.05.2011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4000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12.05.2011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4000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12.05.2011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4000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12.05.2011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 advClick="0" advTm="4000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12.05.2011</a:t>
            </a:fld>
            <a:endParaRPr lang="ru-RU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slow" advClick="0" advTm="4000">
    <p:cover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41837" y="1628800"/>
            <a:ext cx="6951660" cy="3790237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002060"/>
                </a:solidFill>
              </a:rPr>
              <a:t>КДНЗ № 11 комб</a:t>
            </a:r>
            <a:r>
              <a:rPr lang="uk-UA" sz="4800" b="1" dirty="0" smtClean="0">
                <a:solidFill>
                  <a:srgbClr val="002060"/>
                </a:solidFill>
              </a:rPr>
              <a:t>інованого типу культурологічного спрямування</a:t>
            </a:r>
            <a:endParaRPr lang="ru-RU" sz="4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74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3000">
        <p:cut/>
        <p:sndAc>
          <p:stSnd>
            <p:snd r:embed="rId2" name="Леапольд.wav"/>
          </p:stSnd>
        </p:sndAc>
      </p:transition>
    </mc:Choice>
    <mc:Fallback xmlns="">
      <p:transition advClick="0" advTm="3000">
        <p:cut/>
        <p:sndAc>
          <p:stSnd>
            <p:snd r:embed="rId3" name="Леаполь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940152" y="404664"/>
            <a:ext cx="2952328" cy="6048672"/>
          </a:xfrm>
        </p:spPr>
        <p:txBody>
          <a:bodyPr>
            <a:noAutofit/>
          </a:bodyPr>
          <a:lstStyle/>
          <a:p>
            <a:pPr algn="ctr"/>
            <a:r>
              <a:rPr lang="uk-UA" sz="3200" b="1" dirty="0">
                <a:solidFill>
                  <a:srgbClr val="FF0000"/>
                </a:solidFill>
                <a:latin typeface="Bookman Old Style" pitchFamily="18" charset="0"/>
              </a:rPr>
              <a:t>Г</a:t>
            </a:r>
            <a:r>
              <a:rPr lang="uk-UA" sz="3200" b="1" dirty="0" smtClean="0">
                <a:solidFill>
                  <a:srgbClr val="FF0000"/>
                </a:solidFill>
                <a:latin typeface="Bookman Old Style" pitchFamily="18" charset="0"/>
              </a:rPr>
              <a:t>острі, ножиці в руці, в голці нитка на кінці. </a:t>
            </a:r>
            <a:r>
              <a:rPr lang="uk-UA" sz="3200" b="1" dirty="0" err="1" smtClean="0">
                <a:solidFill>
                  <a:srgbClr val="FF0000"/>
                </a:solidFill>
                <a:latin typeface="Bookman Old Style" pitchFamily="18" charset="0"/>
              </a:rPr>
              <a:t>Ножиць</a:t>
            </a:r>
            <a:r>
              <a:rPr lang="uk-UA" sz="3200" b="1" dirty="0" smtClean="0">
                <a:solidFill>
                  <a:srgbClr val="FF0000"/>
                </a:solidFill>
                <a:latin typeface="Bookman Old Style" pitchFamily="18" charset="0"/>
              </a:rPr>
              <a:t>, голок промінці в пальцях вправної </a:t>
            </a:r>
            <a:r>
              <a:rPr lang="uk-UA" sz="3200" b="1" dirty="0" err="1" smtClean="0">
                <a:solidFill>
                  <a:srgbClr val="FF0000"/>
                </a:solidFill>
                <a:latin typeface="Bookman Old Style" pitchFamily="18" charset="0"/>
              </a:rPr>
              <a:t>швеї</a:t>
            </a:r>
            <a:r>
              <a:rPr lang="uk-UA" sz="3200" b="1" dirty="0" smtClean="0">
                <a:solidFill>
                  <a:srgbClr val="FF0000"/>
                </a:solidFill>
                <a:latin typeface="Bookman Old Style" pitchFamily="18" charset="0"/>
              </a:rPr>
              <a:t>.</a:t>
            </a:r>
            <a:endParaRPr lang="ru-RU" sz="32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0" r="5960"/>
          <a:stretch>
            <a:fillRect/>
          </a:stretch>
        </p:blipFill>
        <p:spPr>
          <a:xfrm rot="20399562">
            <a:off x="860232" y="1134727"/>
            <a:ext cx="4618038" cy="4372850"/>
          </a:xfrm>
        </p:spPr>
      </p:pic>
    </p:spTree>
    <p:extLst>
      <p:ext uri="{BB962C8B-B14F-4D97-AF65-F5344CB8AC3E}">
        <p14:creationId xmlns:p14="http://schemas.microsoft.com/office/powerpoint/2010/main" val="337108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157192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uk-UA" sz="4000" b="1" dirty="0" smtClean="0">
                <a:solidFill>
                  <a:srgbClr val="7030A0"/>
                </a:solidFill>
                <a:latin typeface="Bookman Old Style" pitchFamily="18" charset="0"/>
              </a:rPr>
              <a:t>Не купуй, що потрібно, </a:t>
            </a:r>
            <a:br>
              <a:rPr lang="uk-UA" sz="4000" b="1" dirty="0" smtClean="0">
                <a:solidFill>
                  <a:srgbClr val="7030A0"/>
                </a:solidFill>
                <a:latin typeface="Bookman Old Style" pitchFamily="18" charset="0"/>
              </a:rPr>
            </a:br>
            <a:r>
              <a:rPr lang="uk-UA" sz="4000" b="1" dirty="0" smtClean="0">
                <a:solidFill>
                  <a:srgbClr val="7030A0"/>
                </a:solidFill>
                <a:latin typeface="Bookman Old Style" pitchFamily="18" charset="0"/>
              </a:rPr>
              <a:t>а що необхідно.</a:t>
            </a:r>
            <a:endParaRPr lang="ru-RU" sz="4000" b="1" dirty="0">
              <a:solidFill>
                <a:srgbClr val="7030A0"/>
              </a:solidFill>
              <a:latin typeface="Bookman Old Style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797" y="404813"/>
            <a:ext cx="5852582" cy="4389437"/>
          </a:xfrm>
        </p:spPr>
      </p:pic>
    </p:spTree>
    <p:extLst>
      <p:ext uri="{BB962C8B-B14F-4D97-AF65-F5344CB8AC3E}">
        <p14:creationId xmlns:p14="http://schemas.microsoft.com/office/powerpoint/2010/main" val="254089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ferris dir="l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179512" y="260648"/>
            <a:ext cx="3096344" cy="6048672"/>
          </a:xfrm>
        </p:spPr>
        <p:txBody>
          <a:bodyPr>
            <a:noAutofit/>
          </a:bodyPr>
          <a:lstStyle/>
          <a:p>
            <a:endParaRPr lang="uk-UA" sz="3200" dirty="0" smtClean="0">
              <a:latin typeface="Bookman Old Style" pitchFamily="18" charset="0"/>
            </a:endParaRPr>
          </a:p>
          <a:p>
            <a:endParaRPr lang="uk-UA" sz="3200" dirty="0">
              <a:latin typeface="Bookman Old Style" pitchFamily="18" charset="0"/>
            </a:endParaRPr>
          </a:p>
          <a:p>
            <a:endParaRPr lang="uk-UA" sz="3200" dirty="0" smtClean="0">
              <a:latin typeface="Bookman Old Style" pitchFamily="18" charset="0"/>
            </a:endParaRPr>
          </a:p>
          <a:p>
            <a:pPr algn="ctr"/>
            <a:r>
              <a:rPr lang="uk-UA" sz="3200" b="1" dirty="0" smtClean="0">
                <a:solidFill>
                  <a:srgbClr val="FF0000"/>
                </a:solidFill>
                <a:latin typeface="Bookman Old Style" pitchFamily="18" charset="0"/>
              </a:rPr>
              <a:t>ВИВЧАЄМО ПОГОДУ: Як вітер не дме, то й листя не шелестить.</a:t>
            </a:r>
            <a:endParaRPr lang="ru-RU" sz="32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2" r="5942"/>
          <a:stretch>
            <a:fillRect/>
          </a:stretch>
        </p:blipFill>
        <p:spPr>
          <a:xfrm rot="420000">
            <a:off x="3435703" y="1214046"/>
            <a:ext cx="4905371" cy="4736341"/>
          </a:xfrm>
        </p:spPr>
      </p:pic>
    </p:spTree>
    <p:extLst>
      <p:ext uri="{BB962C8B-B14F-4D97-AF65-F5344CB8AC3E}">
        <p14:creationId xmlns:p14="http://schemas.microsoft.com/office/powerpoint/2010/main" val="394785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4000">
        <p14:rippl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83568" y="476672"/>
            <a:ext cx="7772400" cy="1512168"/>
          </a:xfrm>
        </p:spPr>
        <p:txBody>
          <a:bodyPr/>
          <a:lstStyle/>
          <a:p>
            <a:pPr algn="ctr"/>
            <a:r>
              <a:rPr lang="uk-UA" dirty="0" smtClean="0"/>
              <a:t>До перукаря, ходила, модну зачіску зробила!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6" t="6811" r="4436" b="6641"/>
          <a:stretch/>
        </p:blipFill>
        <p:spPr>
          <a:xfrm>
            <a:off x="1619672" y="1988840"/>
            <a:ext cx="6696744" cy="44366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09902419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652120" y="704088"/>
            <a:ext cx="3034680" cy="5461216"/>
          </a:xfrm>
        </p:spPr>
        <p:txBody>
          <a:bodyPr>
            <a:normAutofit/>
          </a:bodyPr>
          <a:lstStyle/>
          <a:p>
            <a:pPr algn="ctr"/>
            <a:r>
              <a:rPr lang="uk-UA" sz="4000" b="1" dirty="0">
                <a:latin typeface="Georgia" pitchFamily="18" charset="0"/>
              </a:rPr>
              <a:t>В</a:t>
            </a:r>
            <a:r>
              <a:rPr lang="uk-UA" sz="4000" b="1" dirty="0" smtClean="0">
                <a:latin typeface="Georgia" pitchFamily="18" charset="0"/>
              </a:rPr>
              <a:t> дитсадок приїхав </a:t>
            </a:r>
            <a:r>
              <a:rPr lang="uk-UA" sz="4000" b="1" dirty="0" err="1" smtClean="0">
                <a:latin typeface="Georgia" pitchFamily="18" charset="0"/>
              </a:rPr>
              <a:t>КрАЗ</a:t>
            </a:r>
            <a:r>
              <a:rPr lang="uk-UA" sz="4000" b="1" dirty="0" smtClean="0">
                <a:latin typeface="Georgia" pitchFamily="18" charset="0"/>
              </a:rPr>
              <a:t>, </a:t>
            </a:r>
            <a:r>
              <a:rPr lang="uk-UA" sz="4000" b="1" dirty="0" err="1" smtClean="0">
                <a:latin typeface="Georgia" pitchFamily="18" charset="0"/>
              </a:rPr>
              <a:t>чернозем</a:t>
            </a:r>
            <a:r>
              <a:rPr lang="uk-UA" sz="4000" b="1" dirty="0" smtClean="0">
                <a:latin typeface="Georgia" pitchFamily="18" charset="0"/>
              </a:rPr>
              <a:t> привіз для нас.</a:t>
            </a:r>
            <a:br>
              <a:rPr lang="uk-UA" sz="4000" b="1" dirty="0" smtClean="0">
                <a:latin typeface="Georgia" pitchFamily="18" charset="0"/>
              </a:rPr>
            </a:br>
            <a:endParaRPr lang="ru-RU" sz="4000" b="1" dirty="0">
              <a:latin typeface="Georgia" pitchFamily="18" charset="0"/>
            </a:endParaRPr>
          </a:p>
        </p:txBody>
      </p:sp>
      <p:pic>
        <p:nvPicPr>
          <p:cNvPr id="1026" name="Рисунок 19" descr="C:\Documents and Settings\Администратор\Local Settings\Temporary Internet Files\Content.Word\IMG_21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80728"/>
            <a:ext cx="4824537" cy="5343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664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dir="u" isContent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51520" y="548680"/>
            <a:ext cx="2567880" cy="5688632"/>
          </a:xfrm>
        </p:spPr>
        <p:txBody>
          <a:bodyPr>
            <a:normAutofit fontScale="85000" lnSpcReduction="20000"/>
          </a:bodyPr>
          <a:lstStyle/>
          <a:p>
            <a:pPr algn="ctr"/>
            <a:endParaRPr lang="uk-UA" sz="3600" b="1" dirty="0" smtClean="0"/>
          </a:p>
          <a:p>
            <a:pPr algn="ctr"/>
            <a:r>
              <a:rPr lang="uk-UA" sz="3600" b="1" dirty="0" smtClean="0">
                <a:solidFill>
                  <a:schemeClr val="accent1">
                    <a:lumMod val="50000"/>
                  </a:schemeClr>
                </a:solidFill>
              </a:rPr>
              <a:t>Ми </a:t>
            </a:r>
            <a:r>
              <a:rPr lang="uk-UA" sz="3600" b="1" dirty="0">
                <a:solidFill>
                  <a:schemeClr val="accent1">
                    <a:lumMod val="50000"/>
                  </a:schemeClr>
                </a:solidFill>
              </a:rPr>
              <a:t>пливемо по морям.</a:t>
            </a:r>
            <a:endParaRPr lang="ru-RU" sz="36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uk-UA" sz="3600" b="1" dirty="0">
                <a:solidFill>
                  <a:schemeClr val="accent1">
                    <a:lumMod val="50000"/>
                  </a:schemeClr>
                </a:solidFill>
              </a:rPr>
              <a:t>З нами наш капітан.</a:t>
            </a:r>
            <a:endParaRPr lang="ru-RU" sz="36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uk-UA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uk-UA" sz="3600" b="1" dirty="0" err="1">
                <a:solidFill>
                  <a:schemeClr val="accent1">
                    <a:lumMod val="50000"/>
                  </a:schemeClr>
                </a:solidFill>
              </a:rPr>
              <a:t>Бачим</a:t>
            </a:r>
            <a:r>
              <a:rPr lang="uk-UA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uk-UA" sz="3600" b="1" dirty="0" err="1">
                <a:solidFill>
                  <a:schemeClr val="accent1">
                    <a:lumMod val="50000"/>
                  </a:schemeClr>
                </a:solidFill>
              </a:rPr>
              <a:t>новії</a:t>
            </a:r>
            <a:r>
              <a:rPr lang="uk-UA" sz="3600" b="1" dirty="0">
                <a:solidFill>
                  <a:schemeClr val="accent1">
                    <a:lumMod val="50000"/>
                  </a:schemeClr>
                </a:solidFill>
              </a:rPr>
              <a:t> світи.</a:t>
            </a:r>
            <a:endParaRPr lang="ru-RU" sz="36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uk-UA" sz="3600" b="1" dirty="0">
                <a:solidFill>
                  <a:schemeClr val="accent1">
                    <a:lumMod val="50000"/>
                  </a:schemeClr>
                </a:solidFill>
              </a:rPr>
              <a:t>І омріяні ліси.</a:t>
            </a:r>
            <a:endParaRPr lang="ru-RU" sz="36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uk-UA" sz="3600" b="1" dirty="0">
                <a:solidFill>
                  <a:schemeClr val="accent1">
                    <a:lumMod val="50000"/>
                  </a:schemeClr>
                </a:solidFill>
              </a:rPr>
              <a:t>Капітан наш </a:t>
            </a:r>
            <a:r>
              <a:rPr lang="uk-UA" sz="3600" b="1" dirty="0" smtClean="0">
                <a:solidFill>
                  <a:schemeClr val="accent1">
                    <a:lumMod val="50000"/>
                  </a:schemeClr>
                </a:solidFill>
              </a:rPr>
              <a:t>підросте,</a:t>
            </a:r>
            <a:endParaRPr lang="ru-RU" sz="36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uk-UA" sz="3600" b="1" dirty="0">
                <a:solidFill>
                  <a:schemeClr val="accent1">
                    <a:lumMod val="50000"/>
                  </a:schemeClr>
                </a:solidFill>
              </a:rPr>
              <a:t>Вас у плавання </a:t>
            </a:r>
            <a:r>
              <a:rPr lang="uk-UA" sz="3600" b="1" dirty="0" smtClean="0">
                <a:solidFill>
                  <a:schemeClr val="accent1">
                    <a:lumMod val="50000"/>
                  </a:schemeClr>
                </a:solidFill>
              </a:rPr>
              <a:t>візьме.</a:t>
            </a:r>
            <a:endParaRPr lang="ru-RU" sz="36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3600" dirty="0"/>
          </a:p>
        </p:txBody>
      </p:sp>
      <p:pic>
        <p:nvPicPr>
          <p:cNvPr id="2050" name="Рисунок 38" descr="C:\Documents and Settings\Администратор\Мои документы\методист\IMG_2198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2" r="5932"/>
          <a:stretch>
            <a:fillRect/>
          </a:stretch>
        </p:blipFill>
        <p:spPr bwMode="auto">
          <a:xfrm rot="420000">
            <a:off x="3461749" y="608895"/>
            <a:ext cx="5146111" cy="5537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349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14:prism dir="d" isContent="1" isInverted="1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solidFill>
                  <a:schemeClr val="accent1">
                    <a:lumMod val="75000"/>
                  </a:schemeClr>
                </a:solidFill>
                <a:latin typeface="Constantia" pitchFamily="18" charset="0"/>
              </a:rPr>
              <a:t>Цей художник знає діло, </a:t>
            </a:r>
            <a:br>
              <a:rPr lang="uk-UA" b="1" dirty="0" smtClean="0">
                <a:solidFill>
                  <a:schemeClr val="accent1">
                    <a:lumMod val="75000"/>
                  </a:schemeClr>
                </a:solidFill>
                <a:latin typeface="Constantia" pitchFamily="18" charset="0"/>
              </a:rPr>
            </a:br>
            <a:r>
              <a:rPr lang="uk-UA" b="1" dirty="0" smtClean="0">
                <a:solidFill>
                  <a:schemeClr val="accent1">
                    <a:lumMod val="75000"/>
                  </a:schemeClr>
                </a:solidFill>
                <a:latin typeface="Constantia" pitchFamily="18" charset="0"/>
              </a:rPr>
              <a:t>малює впевнено й сміливо!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Constantia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495" y="1935163"/>
            <a:ext cx="5043010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919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:blinds/>
      </p:transition>
    </mc:Choice>
    <mc:Fallback xmlns="">
      <p:transition spd="slow" advClick="0" advTm="3000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5652120" y="548680"/>
            <a:ext cx="3096344" cy="5904656"/>
          </a:xfrm>
          <a:noFill/>
        </p:spPr>
        <p:txBody>
          <a:bodyPr>
            <a:normAutofit/>
          </a:bodyPr>
          <a:lstStyle/>
          <a:p>
            <a:pPr algn="ctr"/>
            <a:r>
              <a:rPr lang="uk-U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Я боксером вправним стану, буду як брати Кличко!</a:t>
            </a:r>
          </a:p>
          <a:p>
            <a:pPr algn="ctr"/>
            <a:r>
              <a:rPr lang="uk-U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Україну прославлять і в садочок гроші </a:t>
            </a:r>
            <a:r>
              <a:rPr lang="uk-UA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слать</a:t>
            </a:r>
            <a:r>
              <a:rPr lang="uk-U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.</a:t>
            </a:r>
          </a:p>
          <a:p>
            <a:pPr algn="ctr"/>
            <a:r>
              <a:rPr lang="uk-U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uk-UA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Будувать</a:t>
            </a:r>
            <a:r>
              <a:rPr lang="uk-U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майданчики, басейни і фонтанчики!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3074" name="Рисунок 13" descr="C:\Documents and Settings\Администратор\Local Settings\Temporary Internet Files\Content.Word\IMG_2264.jpg"/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3" t="18125" r="25045" b="12702"/>
          <a:stretch/>
        </p:blipFill>
        <p:spPr bwMode="auto">
          <a:xfrm rot="21112552">
            <a:off x="369073" y="574760"/>
            <a:ext cx="4979692" cy="556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1811714"/>
      </p:ext>
    </p:extLst>
  </p:cSld>
  <p:clrMapOvr>
    <a:masterClrMapping/>
  </p:clrMapOvr>
  <p:transition spd="slow" advClick="0" advTm="10000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pPr algn="ctr"/>
            <a:r>
              <a:rPr lang="uk-UA" sz="4000" b="1" dirty="0" smtClean="0">
                <a:solidFill>
                  <a:srgbClr val="7030A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У світ професій вихователька веде,</a:t>
            </a:r>
            <a:br>
              <a:rPr lang="uk-UA" sz="4000" b="1" dirty="0" smtClean="0">
                <a:solidFill>
                  <a:srgbClr val="7030A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uk-UA" sz="4000" b="1" dirty="0" smtClean="0">
                <a:solidFill>
                  <a:srgbClr val="7030A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вона свою роботу добре знає.</a:t>
            </a:r>
            <a:br>
              <a:rPr lang="uk-UA" sz="4000" b="1" dirty="0" smtClean="0">
                <a:solidFill>
                  <a:srgbClr val="7030A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uk-UA" sz="4000" b="1" dirty="0" smtClean="0">
                <a:solidFill>
                  <a:srgbClr val="7030A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Ізнов малят до себе пригорне, </a:t>
            </a:r>
            <a:br>
              <a:rPr lang="uk-UA" sz="4000" b="1" dirty="0" smtClean="0">
                <a:solidFill>
                  <a:srgbClr val="7030A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uk-UA" sz="4000" b="1" dirty="0" smtClean="0">
                <a:solidFill>
                  <a:srgbClr val="7030A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і розповідь цікаву пригадає.</a:t>
            </a:r>
            <a:br>
              <a:rPr lang="uk-UA" sz="4000" b="1" dirty="0" smtClean="0">
                <a:solidFill>
                  <a:srgbClr val="7030A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uk-UA" sz="4000" b="1" dirty="0">
                <a:solidFill>
                  <a:srgbClr val="7030A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uk-UA" sz="4000" b="1" dirty="0">
                <a:solidFill>
                  <a:srgbClr val="7030A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uk-UA" sz="4000" b="1" dirty="0" smtClean="0">
                <a:solidFill>
                  <a:srgbClr val="7030A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uk-UA" sz="4000" b="1" dirty="0" smtClean="0">
                <a:solidFill>
                  <a:srgbClr val="7030A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uk-UA" sz="4000" b="1" dirty="0" smtClean="0">
                <a:solidFill>
                  <a:srgbClr val="7030A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uk-UA" sz="4000" b="1" dirty="0" smtClean="0">
                <a:solidFill>
                  <a:srgbClr val="7030A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endParaRPr lang="ru-RU" sz="4000" b="1" dirty="0">
              <a:solidFill>
                <a:srgbClr val="7030A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2176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79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000">
        <p14:vortex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33" y="692150"/>
            <a:ext cx="7509933" cy="563245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93"/>
            <a:ext cx="9144000" cy="684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28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179512" y="476672"/>
            <a:ext cx="2736304" cy="5688632"/>
          </a:xfrm>
        </p:spPr>
        <p:txBody>
          <a:bodyPr>
            <a:normAutofit/>
          </a:bodyPr>
          <a:lstStyle/>
          <a:p>
            <a:pPr algn="ctr"/>
            <a:endParaRPr lang="uk-UA" sz="3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endParaRPr lang="uk-UA" sz="3200" b="1" dirty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endParaRPr lang="uk-UA" sz="3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r>
              <a:rPr lang="uk-UA" sz="3200" b="1" dirty="0" smtClean="0">
                <a:solidFill>
                  <a:srgbClr val="FF0000"/>
                </a:solidFill>
                <a:latin typeface="Bookman Old Style" pitchFamily="18" charset="0"/>
              </a:rPr>
              <a:t>Мабуть піду подрімаю, потім ще ВАМ розкажу!</a:t>
            </a:r>
          </a:p>
          <a:p>
            <a:endParaRPr lang="ru-RU" sz="2800" dirty="0">
              <a:latin typeface="Bookman Old Style" pitchFamily="18" charset="0"/>
            </a:endParaRPr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2" t="22276" r="18203" b="26202"/>
          <a:stretch/>
        </p:blipFill>
        <p:spPr>
          <a:xfrm rot="420000">
            <a:off x="3097748" y="609135"/>
            <a:ext cx="5742759" cy="5394179"/>
          </a:xfrm>
        </p:spPr>
      </p:pic>
    </p:spTree>
    <p:extLst>
      <p:ext uri="{BB962C8B-B14F-4D97-AF65-F5344CB8AC3E}">
        <p14:creationId xmlns:p14="http://schemas.microsoft.com/office/powerpoint/2010/main" val="62484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:circle/>
      </p:transition>
    </mc:Choice>
    <mc:Fallback xmlns=""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582125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Bookman Old Style" pitchFamily="18" charset="0"/>
              </a:rPr>
              <a:t/>
            </a:r>
            <a:br>
              <a:rPr lang="ru-RU" sz="2800" b="1" dirty="0" smtClean="0">
                <a:solidFill>
                  <a:srgbClr val="7030A0"/>
                </a:solidFill>
                <a:latin typeface="Bookman Old Style" pitchFamily="18" charset="0"/>
              </a:rPr>
            </a:br>
            <a:r>
              <a:rPr lang="ru-RU" sz="2700" b="1" dirty="0" smtClean="0">
                <a:solidFill>
                  <a:srgbClr val="7030A0"/>
                </a:solidFill>
                <a:latin typeface="Arial Black" pitchFamily="34" charset="0"/>
              </a:rPr>
              <a:t>Ким стане дитина в майбутньому? Яку профес</a:t>
            </a:r>
            <a:r>
              <a:rPr lang="uk-UA" sz="2700" b="1" dirty="0">
                <a:solidFill>
                  <a:srgbClr val="7030A0"/>
                </a:solidFill>
                <a:latin typeface="Arial Black" pitchFamily="34" charset="0"/>
              </a:rPr>
              <a:t>і</a:t>
            </a:r>
            <a:r>
              <a:rPr lang="ru-RU" sz="2700" b="1" dirty="0" smtClean="0">
                <a:solidFill>
                  <a:srgbClr val="7030A0"/>
                </a:solidFill>
                <a:latin typeface="Arial Black" pitchFamily="34" charset="0"/>
              </a:rPr>
              <a:t>ю вона обере? </a:t>
            </a:r>
            <a:br>
              <a:rPr lang="ru-RU" sz="2700" b="1" dirty="0" smtClean="0">
                <a:solidFill>
                  <a:srgbClr val="7030A0"/>
                </a:solidFill>
                <a:latin typeface="Arial Black" pitchFamily="34" charset="0"/>
              </a:rPr>
            </a:br>
            <a:r>
              <a:rPr lang="ru-RU" sz="2700" b="1" dirty="0" smtClean="0">
                <a:solidFill>
                  <a:srgbClr val="7030A0"/>
                </a:solidFill>
                <a:latin typeface="Arial Black" pitchFamily="34" charset="0"/>
              </a:rPr>
              <a:t>«Необхідно збудити думку дитини про ремесла. Таким чином у праці зростатиме душа, і людина стане майстром своє справи» – писав великий педагог К.Д. Ушинський ще у ХІХ столітті. Перша сходинка у опануванні професії – дитяча гра, з її світом фантазії та мрії.</a:t>
            </a:r>
            <a:r>
              <a:rPr lang="ru-RU" sz="2700" dirty="0" smtClean="0">
                <a:latin typeface="Arial Black" pitchFamily="34" charset="0"/>
              </a:rPr>
              <a:t/>
            </a:r>
            <a:br>
              <a:rPr lang="ru-RU" sz="2700" dirty="0" smtClean="0">
                <a:latin typeface="Arial Black" pitchFamily="34" charset="0"/>
              </a:rPr>
            </a:br>
            <a:r>
              <a:rPr lang="ru-RU" sz="2700" dirty="0">
                <a:latin typeface="Arial Black" pitchFamily="34" charset="0"/>
              </a:rPr>
              <a:t/>
            </a:r>
            <a:br>
              <a:rPr lang="ru-RU" sz="2700" dirty="0">
                <a:latin typeface="Arial Black" pitchFamily="34" charset="0"/>
              </a:rPr>
            </a:br>
            <a:r>
              <a:rPr lang="ru-RU" sz="2700" dirty="0" smtClean="0">
                <a:latin typeface="Arial Black" pitchFamily="34" charset="0"/>
              </a:rPr>
              <a:t/>
            </a:r>
            <a:br>
              <a:rPr lang="ru-RU" sz="2700" dirty="0" smtClean="0">
                <a:latin typeface="Arial Black" pitchFamily="34" charset="0"/>
              </a:rPr>
            </a:br>
            <a:endParaRPr lang="ru-RU" sz="27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3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4000">
        <p14:reveal/>
      </p:transition>
    </mc:Choice>
    <mc:Fallback xmlns="">
      <p:transition spd="slow" advClick="0" advTm="1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2386608" cy="567724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err="1" smtClean="0">
                <a:solidFill>
                  <a:srgbClr val="FF0000"/>
                </a:solidFill>
                <a:latin typeface="Bookman Old Style" pitchFamily="18" charset="0"/>
              </a:rPr>
              <a:t>Прийдуть</a:t>
            </a:r>
            <a:r>
              <a:rPr lang="ru-RU" sz="2800" b="1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r>
              <a:rPr lang="uk-UA" sz="2800" b="1" dirty="0" smtClean="0">
                <a:solidFill>
                  <a:srgbClr val="FF0000"/>
                </a:solidFill>
                <a:latin typeface="Bookman Old Style" pitchFamily="18" charset="0"/>
              </a:rPr>
              <a:t>до школи діти малі, там їх зустрінуть УЧИТЕЛІ!</a:t>
            </a:r>
            <a:br>
              <a:rPr lang="uk-UA" sz="2800" b="1" dirty="0" smtClean="0">
                <a:solidFill>
                  <a:srgbClr val="FF0000"/>
                </a:solidFill>
                <a:latin typeface="Bookman Old Style" pitchFamily="18" charset="0"/>
              </a:rPr>
            </a:br>
            <a:r>
              <a:rPr lang="uk-UA" sz="2000" b="1" dirty="0">
                <a:solidFill>
                  <a:srgbClr val="FF0000"/>
                </a:solidFill>
                <a:latin typeface="Bookman Old Style" pitchFamily="18" charset="0"/>
              </a:rPr>
              <a:t/>
            </a:r>
            <a:br>
              <a:rPr lang="uk-UA" sz="2000" b="1" dirty="0">
                <a:solidFill>
                  <a:srgbClr val="FF0000"/>
                </a:solidFill>
                <a:latin typeface="Bookman Old Style" pitchFamily="18" charset="0"/>
              </a:rPr>
            </a:br>
            <a:r>
              <a:rPr lang="uk-UA" sz="2000" b="1" dirty="0" smtClean="0">
                <a:solidFill>
                  <a:srgbClr val="FF0000"/>
                </a:solidFill>
                <a:latin typeface="Bookman Old Style" pitchFamily="18" charset="0"/>
              </a:rPr>
              <a:t/>
            </a:r>
            <a:br>
              <a:rPr lang="uk-UA" sz="2000" b="1" dirty="0" smtClean="0">
                <a:solidFill>
                  <a:srgbClr val="FF0000"/>
                </a:solidFill>
                <a:latin typeface="Bookman Old Style" pitchFamily="18" charset="0"/>
              </a:rPr>
            </a:br>
            <a:r>
              <a:rPr lang="uk-UA" sz="2000" b="1" dirty="0">
                <a:solidFill>
                  <a:srgbClr val="FF0000"/>
                </a:solidFill>
                <a:latin typeface="Bookman Old Style" pitchFamily="18" charset="0"/>
              </a:rPr>
              <a:t/>
            </a:r>
            <a:br>
              <a:rPr lang="uk-UA" sz="2000" b="1" dirty="0">
                <a:solidFill>
                  <a:srgbClr val="FF0000"/>
                </a:solidFill>
                <a:latin typeface="Bookman Old Style" pitchFamily="18" charset="0"/>
              </a:rPr>
            </a:br>
            <a:r>
              <a:rPr lang="uk-UA" sz="2000" b="1" dirty="0" smtClean="0">
                <a:solidFill>
                  <a:srgbClr val="FF0000"/>
                </a:solidFill>
                <a:latin typeface="Bookman Old Style" pitchFamily="18" charset="0"/>
              </a:rPr>
              <a:t/>
            </a:r>
            <a:br>
              <a:rPr lang="uk-UA" sz="2000" b="1" dirty="0" smtClean="0">
                <a:solidFill>
                  <a:srgbClr val="FF0000"/>
                </a:solidFill>
                <a:latin typeface="Bookman Old Style" pitchFamily="18" charset="0"/>
              </a:rPr>
            </a:br>
            <a:endParaRPr lang="ru-RU" sz="20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980729"/>
            <a:ext cx="5760639" cy="5343872"/>
          </a:xfrm>
        </p:spPr>
      </p:pic>
    </p:spTree>
    <p:extLst>
      <p:ext uri="{BB962C8B-B14F-4D97-AF65-F5344CB8AC3E}">
        <p14:creationId xmlns:p14="http://schemas.microsoft.com/office/powerpoint/2010/main" val="2881296009"/>
      </p:ext>
    </p:extLst>
  </p:cSld>
  <p:clrMapOvr>
    <a:masterClrMapping/>
  </p:clrMapOvr>
  <p:transition spd="slow" advClick="0" advTm="3000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9992" y="704088"/>
            <a:ext cx="4186808" cy="5317200"/>
          </a:xfrm>
        </p:spPr>
        <p:txBody>
          <a:bodyPr>
            <a:noAutofit/>
          </a:bodyPr>
          <a:lstStyle/>
          <a:p>
            <a:pPr algn="ctr"/>
            <a:r>
              <a:rPr lang="uk-UA" sz="4800" b="1" dirty="0" smtClean="0">
                <a:latin typeface="Bookman Old Style" pitchFamily="18" charset="0"/>
              </a:rPr>
              <a:t>На вулиці скрипка й бас, пусти, мамо, хоч на час.</a:t>
            </a:r>
            <a:br>
              <a:rPr lang="uk-UA" sz="4800" b="1" dirty="0" smtClean="0">
                <a:latin typeface="Bookman Old Style" pitchFamily="18" charset="0"/>
              </a:rPr>
            </a:br>
            <a:endParaRPr lang="ru-RU" sz="4800" b="1" dirty="0">
              <a:latin typeface="Bookman Old Style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2" t="563" r="42821" b="9524"/>
          <a:stretch/>
        </p:blipFill>
        <p:spPr>
          <a:xfrm>
            <a:off x="683568" y="1988840"/>
            <a:ext cx="3371134" cy="3946653"/>
          </a:xfrm>
        </p:spPr>
      </p:pic>
    </p:spTree>
    <p:extLst>
      <p:ext uri="{BB962C8B-B14F-4D97-AF65-F5344CB8AC3E}">
        <p14:creationId xmlns:p14="http://schemas.microsoft.com/office/powerpoint/2010/main" val="384219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3000">
        <p14:honeycomb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609600" y="1196752"/>
            <a:ext cx="2738264" cy="4968552"/>
          </a:xfrm>
        </p:spPr>
        <p:txBody>
          <a:bodyPr>
            <a:normAutofit/>
          </a:bodyPr>
          <a:lstStyle/>
          <a:p>
            <a:pPr algn="ctr"/>
            <a:r>
              <a:rPr lang="uk-UA" sz="2800" b="1" dirty="0" smtClean="0">
                <a:solidFill>
                  <a:schemeClr val="accent5">
                    <a:lumMod val="50000"/>
                  </a:schemeClr>
                </a:solidFill>
                <a:latin typeface="Bookman Old Style" pitchFamily="18" charset="0"/>
              </a:rPr>
              <a:t>Батько в мене будівельник, він будує новий дім. Коли виросту, то сяду в кран підйомний поруч з ним.</a:t>
            </a:r>
            <a:endParaRPr lang="ru-RU" sz="2800" b="1" dirty="0">
              <a:solidFill>
                <a:schemeClr val="accent5">
                  <a:lumMod val="50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2" r="5942"/>
          <a:stretch>
            <a:fillRect/>
          </a:stretch>
        </p:blipFill>
        <p:spPr>
          <a:xfrm rot="420000">
            <a:off x="3452993" y="1108083"/>
            <a:ext cx="4999331" cy="4572895"/>
          </a:xfrm>
        </p:spPr>
      </p:pic>
    </p:spTree>
    <p:extLst>
      <p:ext uri="{BB962C8B-B14F-4D97-AF65-F5344CB8AC3E}">
        <p14:creationId xmlns:p14="http://schemas.microsoft.com/office/powerpoint/2010/main" val="394514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000">
        <p:checker/>
      </p:transition>
    </mc:Choice>
    <mc:Fallback xmlns="">
      <p:transition spd="slow" advClick="0" advTm="5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1866512"/>
          </a:xfrm>
        </p:spPr>
        <p:txBody>
          <a:bodyPr/>
          <a:lstStyle/>
          <a:p>
            <a:pPr algn="ctr"/>
            <a:r>
              <a:rPr lang="uk-UA" sz="2800" dirty="0" smtClean="0">
                <a:solidFill>
                  <a:schemeClr val="tx1"/>
                </a:solidFill>
                <a:latin typeface="Franklin Gothic Heavy" pitchFamily="34" charset="0"/>
              </a:rPr>
              <a:t>Все в сільському господарстві агрономи знають, </a:t>
            </a:r>
            <a:br>
              <a:rPr lang="uk-UA" sz="2800" dirty="0" smtClean="0">
                <a:solidFill>
                  <a:schemeClr val="tx1"/>
                </a:solidFill>
                <a:latin typeface="Franklin Gothic Heavy" pitchFamily="34" charset="0"/>
              </a:rPr>
            </a:br>
            <a:r>
              <a:rPr lang="uk-UA" sz="2800" dirty="0" smtClean="0">
                <a:solidFill>
                  <a:schemeClr val="tx1"/>
                </a:solidFill>
                <a:latin typeface="Franklin Gothic Heavy" pitchFamily="34" charset="0"/>
              </a:rPr>
              <a:t>і за це їх добрі люди завжди поважають</a:t>
            </a:r>
            <a:r>
              <a:rPr lang="uk-UA" sz="2800" dirty="0" smtClean="0">
                <a:solidFill>
                  <a:schemeClr val="tx1"/>
                </a:solidFill>
              </a:rPr>
              <a:t>.</a:t>
            </a:r>
            <a:br>
              <a:rPr lang="uk-UA" sz="2800" dirty="0" smtClean="0">
                <a:solidFill>
                  <a:schemeClr val="tx1"/>
                </a:solidFill>
              </a:rPr>
            </a:b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467544" y="2636912"/>
            <a:ext cx="7772400" cy="323790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132856"/>
            <a:ext cx="8640960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454233"/>
      </p:ext>
    </p:extLst>
  </p:cSld>
  <p:clrMapOvr>
    <a:masterClrMapping/>
  </p:clrMapOvr>
  <p:transition spd="slow" advClick="0" advTm="4000"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80112" y="704088"/>
            <a:ext cx="3240360" cy="5677240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 smtClean="0">
                <a:latin typeface="Bookman Old Style" pitchFamily="18" charset="0"/>
              </a:rPr>
              <a:t>З понеділка по суботу ходить лікар на роботу.</a:t>
            </a:r>
            <a:br>
              <a:rPr lang="uk-UA" sz="3600" b="1" dirty="0" smtClean="0">
                <a:latin typeface="Bookman Old Style" pitchFamily="18" charset="0"/>
              </a:rPr>
            </a:br>
            <a:r>
              <a:rPr lang="uk-UA" sz="3600" b="1" dirty="0">
                <a:latin typeface="Bookman Old Style" pitchFamily="18" charset="0"/>
              </a:rPr>
              <a:t/>
            </a:r>
            <a:br>
              <a:rPr lang="uk-UA" sz="3600" b="1" dirty="0">
                <a:latin typeface="Bookman Old Style" pitchFamily="18" charset="0"/>
              </a:rPr>
            </a:br>
            <a:r>
              <a:rPr lang="uk-UA" sz="3600" b="1" dirty="0" smtClean="0">
                <a:latin typeface="Bookman Old Style" pitchFamily="18" charset="0"/>
              </a:rPr>
              <a:t/>
            </a:r>
            <a:br>
              <a:rPr lang="uk-UA" sz="3600" b="1" dirty="0" smtClean="0">
                <a:latin typeface="Bookman Old Style" pitchFamily="18" charset="0"/>
              </a:rPr>
            </a:br>
            <a:r>
              <a:rPr lang="uk-UA" sz="3600" b="1" dirty="0">
                <a:latin typeface="Bookman Old Style" pitchFamily="18" charset="0"/>
              </a:rPr>
              <a:t/>
            </a:r>
            <a:br>
              <a:rPr lang="uk-UA" sz="3600" b="1" dirty="0">
                <a:latin typeface="Bookman Old Style" pitchFamily="18" charset="0"/>
              </a:rPr>
            </a:br>
            <a:r>
              <a:rPr lang="uk-UA" sz="3600" b="1" dirty="0" smtClean="0">
                <a:latin typeface="Bookman Old Style" pitchFamily="18" charset="0"/>
              </a:rPr>
              <a:t/>
            </a:r>
            <a:br>
              <a:rPr lang="uk-UA" sz="3600" b="1" dirty="0" smtClean="0">
                <a:latin typeface="Bookman Old Style" pitchFamily="18" charset="0"/>
              </a:rPr>
            </a:br>
            <a:endParaRPr lang="ru-RU" sz="3600" b="1" dirty="0">
              <a:latin typeface="Bookman Old Style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5218">
            <a:off x="657871" y="1085570"/>
            <a:ext cx="4782379" cy="5063297"/>
          </a:xfrm>
        </p:spPr>
      </p:pic>
    </p:spTree>
    <p:extLst>
      <p:ext uri="{BB962C8B-B14F-4D97-AF65-F5344CB8AC3E}">
        <p14:creationId xmlns:p14="http://schemas.microsoft.com/office/powerpoint/2010/main" val="266787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1584176"/>
          </a:xfrm>
        </p:spPr>
        <p:txBody>
          <a:bodyPr>
            <a:normAutofit/>
          </a:bodyPr>
          <a:lstStyle/>
          <a:p>
            <a:pPr algn="ctr"/>
            <a:r>
              <a:rPr lang="uk-UA" sz="3200" b="1" dirty="0" smtClean="0">
                <a:solidFill>
                  <a:srgbClr val="FF0000"/>
                </a:solidFill>
              </a:rPr>
              <a:t>Я укол робить не вмію, краще молока нагрію, працьовита медсестра – будь здорова, дітвора!</a:t>
            </a:r>
            <a:br>
              <a:rPr lang="uk-UA" sz="3200" b="1" dirty="0" smtClean="0">
                <a:solidFill>
                  <a:srgbClr val="FF0000"/>
                </a:solidFill>
              </a:rPr>
            </a:b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709" y="1628800"/>
            <a:ext cx="5852582" cy="4968551"/>
          </a:xfrm>
        </p:spPr>
      </p:pic>
    </p:spTree>
    <p:extLst>
      <p:ext uri="{BB962C8B-B14F-4D97-AF65-F5344CB8AC3E}">
        <p14:creationId xmlns:p14="http://schemas.microsoft.com/office/powerpoint/2010/main" val="3724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14:window dir="ver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446</TotalTime>
  <Words>225</Words>
  <Application>Microsoft Office PowerPoint</Application>
  <PresentationFormat>Экран (4:3)</PresentationFormat>
  <Paragraphs>33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Поток</vt:lpstr>
      <vt:lpstr>КДНЗ № 11 комбінованого типу культурологічного спрямування</vt:lpstr>
      <vt:lpstr>Презентация PowerPoint</vt:lpstr>
      <vt:lpstr> Ким стане дитина в майбутньому? Яку професію вона обере?  «Необхідно збудити думку дитини про ремесла. Таким чином у праці зростатиме душа, і людина стане майстром своє справи» – писав великий педагог К.Д. Ушинський ще у ХІХ столітті. Перша сходинка у опануванні професії – дитяча гра, з її світом фантазії та мрії.   </vt:lpstr>
      <vt:lpstr>Прийдуть до школи діти малі, там їх зустрінуть УЧИТЕЛІ!     </vt:lpstr>
      <vt:lpstr>На вулиці скрипка й бас, пусти, мамо, хоч на час. </vt:lpstr>
      <vt:lpstr>Презентация PowerPoint</vt:lpstr>
      <vt:lpstr>Все в сільському господарстві агрономи знають,  і за це їх добрі люди завжди поважають. </vt:lpstr>
      <vt:lpstr>З понеділка по суботу ходить лікар на роботу.     </vt:lpstr>
      <vt:lpstr>Я укол робить не вмію, краще молока нагрію, працьовита медсестра – будь здорова, дітвора! </vt:lpstr>
      <vt:lpstr>Презентация PowerPoint</vt:lpstr>
      <vt:lpstr>Не купуй, що потрібно,  а що необхідно.</vt:lpstr>
      <vt:lpstr>Презентация PowerPoint</vt:lpstr>
      <vt:lpstr>До перукаря, ходила, модну зачіску зробила!</vt:lpstr>
      <vt:lpstr>В дитсадок приїхав КрАЗ, чернозем привіз для нас. </vt:lpstr>
      <vt:lpstr>Презентация PowerPoint</vt:lpstr>
      <vt:lpstr>Цей художник знає діло,  малює впевнено й сміливо!</vt:lpstr>
      <vt:lpstr>Презентация PowerPoint</vt:lpstr>
      <vt:lpstr>У світ професій вихователька веде, вона свою роботу добре знає. Ізнов малят до себе пригорне,  і розповідь цікаву пригадає.   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КДНЗ № 11 комбінованого типу культурологічного спрямування</dc:title>
  <dc:creator>User</dc:creator>
  <cp:lastModifiedBy>User</cp:lastModifiedBy>
  <cp:revision>31</cp:revision>
  <dcterms:created xsi:type="dcterms:W3CDTF">2011-02-01T13:26:42Z</dcterms:created>
  <dcterms:modified xsi:type="dcterms:W3CDTF">2011-05-12T08:42:48Z</dcterms:modified>
</cp:coreProperties>
</file>